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0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Shape 12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Shape 13"/>
          <p:cNvSpPr/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/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1000">
                <a:solidFill>
                  <a:srgbClr val="E4E4E4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Shape 102"/>
          <p:cNvSpPr/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Shape 103"/>
          <p:cNvSpPr/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sz="4800">
                <a:solidFill>
                  <a:srgbClr val="6B6D6D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Shape 23"/>
          <p:cNvSpPr/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Shape 42"/>
          <p:cNvSpPr/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Shape 43"/>
          <p:cNvSpPr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Shape 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hape 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Shape 72"/>
          <p:cNvSpPr/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Shape 73"/>
          <p:cNvSpPr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Shape 74"/>
          <p:cNvSpPr/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hape 8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Shape 91"/>
          <p:cNvSpPr/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Shape 92"/>
          <p:cNvSpPr/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>
              <a:spcBef>
                <a:spcPts val="1400"/>
              </a:spcBef>
              <a:buSzTx/>
              <a:buFontTx/>
              <a:buNone/>
              <a:defRPr spc="28" sz="28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pc="0" sz="16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3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3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eg"/><Relationship Id="rId3" Type="http://schemas.openxmlformats.org/officeDocument/2006/relationships/image" Target="../media/image3.jpeg"/><Relationship Id="rId4" Type="http://schemas.openxmlformats.org/officeDocument/2006/relationships/image" Target="../media/image2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Relationship Id="rId3" Type="http://schemas.openxmlformats.org/officeDocument/2006/relationships/image" Target="../media/image1.jpeg"/><Relationship Id="rId4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Shape 129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30" name="Shape 130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 defTabSz="397256">
              <a:defRPr sz="8228"/>
            </a:pPr>
            <a:r>
              <a:t>Music Genre </a:t>
            </a:r>
          </a:p>
          <a:p>
            <a:pPr algn="ctr" defTabSz="397256">
              <a:defRPr sz="8228"/>
            </a:pPr>
            <a:r>
              <a:t>Recognition</a:t>
            </a:r>
          </a:p>
        </p:txBody>
      </p:sp>
      <p:sp>
        <p:nvSpPr>
          <p:cNvPr id="132" name="Shape 13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38150">
              <a:spcBef>
                <a:spcPts val="400"/>
              </a:spcBef>
              <a:defRPr sz="3600"/>
            </a:lvl1pPr>
          </a:lstStyle>
          <a:p>
            <a:pPr/>
            <a:r>
              <a:t>Qiao Hu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5" name="Shape 135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6" name="Shape 1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Source Data</a:t>
            </a:r>
          </a:p>
        </p:txBody>
      </p:sp>
      <p:sp>
        <p:nvSpPr>
          <p:cNvPr id="137" name="Shape 137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audio files: mp3, ogg, wav etc.</a:t>
            </a:r>
          </a:p>
          <a:p>
            <a:pPr/>
            <a:r>
              <a:t>genres: [slow, pop, intense]</a:t>
            </a:r>
          </a:p>
          <a:p>
            <a:pPr/>
            <a:r>
              <a:t>42 in total</a:t>
            </a:r>
          </a:p>
          <a:p>
            <a:pPr/>
          </a:p>
          <a:p>
            <a:pPr/>
            <a:r>
              <a:t>44100 fps * 274 seconds</a:t>
            </a:r>
          </a:p>
          <a:p>
            <a:pPr/>
            <a:r>
              <a:t>10,908,288 frames per song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creen Shot 2016-04-22 at 6.37.4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7206" y="2972891"/>
            <a:ext cx="10444844" cy="1191966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Shape 140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1" name="Shape 1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InFORMATION RETRIeVAL</a:t>
            </a:r>
          </a:p>
        </p:txBody>
      </p:sp>
      <p:sp>
        <p:nvSpPr>
          <p:cNvPr id="142" name="Shape 142"/>
          <p:cNvSpPr/>
          <p:nvPr>
            <p:ph type="body" idx="1"/>
          </p:nvPr>
        </p:nvSpPr>
        <p:spPr>
          <a:xfrm>
            <a:off x="723900" y="1701800"/>
            <a:ext cx="11861800" cy="7226300"/>
          </a:xfrm>
          <a:prstGeom prst="rect">
            <a:avLst/>
          </a:prstGeom>
        </p:spPr>
        <p:txBody>
          <a:bodyPr/>
          <a:lstStyle/>
          <a:p>
            <a:pPr/>
            <a:r>
              <a:t>Digital               Analog    -    convert audios files to .wav by </a:t>
            </a:r>
            <a:r>
              <a:rPr>
                <a:solidFill>
                  <a:schemeClr val="accent5">
                    <a:lumOff val="-12830"/>
                  </a:schemeClr>
                </a:solidFill>
              </a:rPr>
              <a:t>ffmpeg</a:t>
            </a:r>
          </a:p>
        </p:txBody>
      </p:sp>
      <p:sp>
        <p:nvSpPr>
          <p:cNvPr id="143" name="Shape 143"/>
          <p:cNvSpPr/>
          <p:nvPr/>
        </p:nvSpPr>
        <p:spPr>
          <a:xfrm>
            <a:off x="2635250" y="1993899"/>
            <a:ext cx="1107827" cy="343993"/>
          </a:xfrm>
          <a:prstGeom prst="rightArrow">
            <a:avLst>
              <a:gd name="adj1" fmla="val 32000"/>
              <a:gd name="adj2" fmla="val 236285"/>
            </a:avLst>
          </a:prstGeom>
          <a:blipFill>
            <a:blip r:embed="rId3"/>
          </a:blipFill>
          <a:ln w="101600" cap="rnd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pic>
        <p:nvPicPr>
          <p:cNvPr id="144" name="Screen Shot 2016-04-22 at 6.38.35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36402" y="4496788"/>
            <a:ext cx="10326453" cy="12255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Screen Shot 2016-04-22 at 6.37.22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54313" y="6054233"/>
            <a:ext cx="10395751" cy="12041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8" name="Shape 1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InFORMATION RETRIeVAL</a:t>
            </a:r>
          </a:p>
        </p:txBody>
      </p:sp>
      <p:sp>
        <p:nvSpPr>
          <p:cNvPr id="149" name="Shape 1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Analog               Features </a:t>
            </a:r>
          </a:p>
          <a:p>
            <a:pPr marL="0" indent="0">
              <a:buSzTx/>
              <a:buFontTx/>
              <a:buNone/>
            </a:pPr>
            <a:r>
              <a:t>    Trim head and tail of audio input</a:t>
            </a:r>
          </a:p>
          <a:p>
            <a:pPr marL="0" indent="0">
              <a:buSzTx/>
              <a:buFontTx/>
              <a:buNone/>
            </a:pPr>
            <a:r>
              <a:t>    Apply MFCC (Mel Frequency Cepstral Coefficient)</a:t>
            </a:r>
          </a:p>
          <a:p>
            <a:pPr lvl="1" marL="928687" indent="-357187">
              <a:buSzPct val="100000"/>
              <a:buFontTx/>
              <a:buAutoNum type="arabicPeriod" startAt="1"/>
              <a:defRPr sz="2000"/>
            </a:pPr>
            <a:r>
              <a:t>Frame the signal into short frames.</a:t>
            </a:r>
          </a:p>
          <a:p>
            <a:pPr lvl="1" marL="928687" indent="-357187">
              <a:buSzPct val="100000"/>
              <a:buFontTx/>
              <a:buAutoNum type="arabicPeriod" startAt="1"/>
              <a:defRPr sz="2000"/>
            </a:pPr>
            <a:r>
              <a:t>For each frame calculate the periodogram estimate of the power spectrum.</a:t>
            </a:r>
          </a:p>
          <a:p>
            <a:pPr lvl="1" marL="928687" indent="-357187">
              <a:buSzPct val="100000"/>
              <a:buFontTx/>
              <a:buAutoNum type="arabicPeriod" startAt="1"/>
              <a:defRPr sz="2000"/>
            </a:pPr>
            <a:r>
              <a:t>Apply the mel filterbank to the power spectra, sum the energy in each filter.</a:t>
            </a:r>
          </a:p>
          <a:p>
            <a:pPr lvl="1" marL="928687" indent="-357187">
              <a:buSzPct val="100000"/>
              <a:buFontTx/>
              <a:buAutoNum type="arabicPeriod" startAt="1"/>
              <a:defRPr sz="2000"/>
            </a:pPr>
            <a:r>
              <a:t>Take the logarithm of all filterbank energies.</a:t>
            </a:r>
          </a:p>
          <a:p>
            <a:pPr lvl="1" marL="928687" indent="-357187">
              <a:buSzPct val="100000"/>
              <a:buFontTx/>
              <a:buAutoNum type="arabicPeriod" startAt="1"/>
              <a:defRPr sz="2000"/>
            </a:pPr>
            <a:r>
              <a:t>Take the DCT of the log filterbank energies.</a:t>
            </a:r>
          </a:p>
          <a:p>
            <a:pPr lvl="1" marL="928687" indent="-357187">
              <a:buSzPct val="100000"/>
              <a:buFontTx/>
              <a:buAutoNum type="arabicPeriod" startAt="1"/>
              <a:defRPr sz="2000"/>
            </a:pPr>
            <a:r>
              <a:t>Keep DCT coefficients 2-13, discard the rest.</a:t>
            </a:r>
          </a:p>
          <a:p>
            <a:pPr marL="0" indent="0">
              <a:buSzTx/>
              <a:buFontTx/>
              <a:buNone/>
            </a:pPr>
            <a:r>
              <a:t>    Output in .npy format</a:t>
            </a:r>
          </a:p>
        </p:txBody>
      </p:sp>
      <p:sp>
        <p:nvSpPr>
          <p:cNvPr id="150" name="Shape 150"/>
          <p:cNvSpPr/>
          <p:nvPr/>
        </p:nvSpPr>
        <p:spPr>
          <a:xfrm>
            <a:off x="2635250" y="1993900"/>
            <a:ext cx="1107827" cy="343992"/>
          </a:xfrm>
          <a:prstGeom prst="rightArrow">
            <a:avLst>
              <a:gd name="adj1" fmla="val 32000"/>
              <a:gd name="adj2" fmla="val 236285"/>
            </a:avLst>
          </a:prstGeom>
          <a:blipFill>
            <a:blip r:embed="rId2"/>
          </a:blipFill>
          <a:ln w="101600" cap="rnd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3" name="Shape 153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4" name="Shape 1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Classifiers</a:t>
            </a:r>
          </a:p>
        </p:txBody>
      </p:sp>
      <p:sp>
        <p:nvSpPr>
          <p:cNvPr id="155" name="Shape 155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Input and Output</a:t>
            </a:r>
          </a:p>
          <a:p>
            <a:pPr/>
          </a:p>
          <a:p>
            <a:pPr/>
          </a:p>
          <a:p>
            <a:pPr/>
            <a:r>
              <a:t>Randomly select</a:t>
            </a:r>
          </a:p>
          <a:p>
            <a:pPr/>
            <a:r>
              <a:t>Training 75%</a:t>
            </a:r>
          </a:p>
          <a:p>
            <a:pPr/>
            <a:r>
              <a:t>Test 25%</a:t>
            </a:r>
          </a:p>
        </p:txBody>
      </p:sp>
      <p:pic>
        <p:nvPicPr>
          <p:cNvPr id="156" name="Screen Shot 2016-04-22 at 4.18.07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53300" y="2435170"/>
            <a:ext cx="4930217" cy="12301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182429520_1646x1646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9" name="Shape 159"/>
          <p:cNvSpPr/>
          <p:nvPr>
            <p:ph type="body" idx="14"/>
          </p:nvPr>
        </p:nvSpPr>
        <p:spPr>
          <a:xfrm flipV="1">
            <a:off x="431800" y="2095498"/>
            <a:ext cx="6451600" cy="3"/>
          </a:xfrm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0" name="Shape 160"/>
          <p:cNvSpPr/>
          <p:nvPr>
            <p:ph type="title"/>
          </p:nvPr>
        </p:nvSpPr>
        <p:spPr>
          <a:xfrm>
            <a:off x="431800" y="-863600"/>
            <a:ext cx="6451600" cy="3192661"/>
          </a:xfrm>
          <a:prstGeom prst="rect">
            <a:avLst/>
          </a:prstGeom>
        </p:spPr>
        <p:txBody>
          <a:bodyPr/>
          <a:lstStyle/>
          <a:p>
            <a:pPr/>
            <a:r>
              <a:t>SVM</a:t>
            </a:r>
          </a:p>
        </p:txBody>
      </p:sp>
      <p:pic>
        <p:nvPicPr>
          <p:cNvPr id="161" name="Screen Shot 2016-04-22 at 4.40.5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9500" y="2895600"/>
            <a:ext cx="5156200" cy="505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182429520_1646x1646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4" name="Shape 164"/>
          <p:cNvSpPr/>
          <p:nvPr>
            <p:ph type="body" idx="14"/>
          </p:nvPr>
        </p:nvSpPr>
        <p:spPr>
          <a:xfrm flipV="1">
            <a:off x="571500" y="3492498"/>
            <a:ext cx="6451600" cy="3"/>
          </a:xfrm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5" name="Shape 165"/>
          <p:cNvSpPr/>
          <p:nvPr>
            <p:ph type="title"/>
          </p:nvPr>
        </p:nvSpPr>
        <p:spPr>
          <a:xfrm>
            <a:off x="571499" y="-3543300"/>
            <a:ext cx="6451601" cy="7213600"/>
          </a:xfrm>
          <a:prstGeom prst="rect">
            <a:avLst/>
          </a:prstGeom>
        </p:spPr>
        <p:txBody>
          <a:bodyPr/>
          <a:lstStyle/>
          <a:p>
            <a:pPr/>
            <a:r>
              <a:t>Random Forest</a:t>
            </a:r>
          </a:p>
        </p:txBody>
      </p:sp>
      <p:pic>
        <p:nvPicPr>
          <p:cNvPr id="166" name="Screen Shot 2016-04-22 at 4.41.03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2150" y="3797300"/>
            <a:ext cx="6451600" cy="5029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784" r="340" b="8898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69" name="182741592_1098x949.jpeg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3486" t="3225" r="14898" b="17944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70" name="182429520_1646x1646.jpe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568" t="568" r="3125" b="1903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1" name="Shape 17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Shape 172"/>
          <p:cNvSpPr/>
          <p:nvPr>
            <p:ph type="title" idx="4294967295"/>
          </p:nvPr>
        </p:nvSpPr>
        <p:spPr>
          <a:xfrm>
            <a:off x="1051619" y="1346199"/>
            <a:ext cx="5910214" cy="2496494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500"/>
              </a:spcBef>
              <a:defRPr sz="10350">
                <a:solidFill>
                  <a:srgbClr val="FFFFFF"/>
                </a:solidFill>
              </a:defRPr>
            </a:lvl1pPr>
          </a:lstStyle>
          <a:p>
            <a:pPr/>
            <a:r>
              <a:t>Conclusions</a:t>
            </a:r>
          </a:p>
        </p:txBody>
      </p:sp>
      <p:sp>
        <p:nvSpPr>
          <p:cNvPr id="173" name="Shape 173"/>
          <p:cNvSpPr/>
          <p:nvPr/>
        </p:nvSpPr>
        <p:spPr>
          <a:xfrm>
            <a:off x="988442" y="2875805"/>
            <a:ext cx="6036568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28637" indent="-528637">
              <a:buSzPct val="75000"/>
              <a:buFont typeface="Zapf Dingbats"/>
              <a:buChar char="➤"/>
              <a:defRPr spc="36" sz="3600">
                <a:solidFill>
                  <a:srgbClr val="FFFFFF"/>
                </a:solidFill>
              </a:defRPr>
            </a:pPr>
            <a:r>
              <a:t>I prefer SVM</a:t>
            </a:r>
          </a:p>
          <a:p>
            <a:pPr marL="528637" indent="-528637">
              <a:buSzPct val="75000"/>
              <a:buFont typeface="Zapf Dingbats"/>
              <a:buChar char="➤"/>
              <a:defRPr spc="36" sz="3600">
                <a:solidFill>
                  <a:srgbClr val="FFFFFF"/>
                </a:solidFill>
              </a:defRPr>
            </a:pPr>
            <a:r>
              <a:t>Lots of room for improvement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182429520_1646x1646.jpeg"/>
          <p:cNvPicPr>
            <a:picLocks noChangeAspect="1"/>
          </p:cNvPicPr>
          <p:nvPr>
            <p:ph type="pic" idx="15"/>
          </p:nvPr>
        </p:nvPicPr>
        <p:blipFill>
          <a:blip r:embed="rId2">
            <a:extLst/>
          </a:blip>
          <a:srcRect l="568" t="568" r="3125" b="19034"/>
          <a:stretch>
            <a:fillRect/>
          </a:stretch>
        </p:blipFill>
        <p:spPr>
          <a:xfrm>
            <a:off x="7344459" y="4652472"/>
            <a:ext cx="3880865" cy="3239779"/>
          </a:xfrm>
          <a:prstGeom prst="rect">
            <a:avLst/>
          </a:prstGeom>
        </p:spPr>
      </p:pic>
      <p:pic>
        <p:nvPicPr>
          <p:cNvPr id="176" name="118295074_2675x2907.jpeg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rcRect l="0" t="784" r="340" b="889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7" name="Shape 1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title" idx="4294967295"/>
          </p:nvPr>
        </p:nvSpPr>
        <p:spPr>
          <a:xfrm>
            <a:off x="1051619" y="1346200"/>
            <a:ext cx="5910214" cy="1333500"/>
          </a:xfrm>
          <a:prstGeom prst="rect">
            <a:avLst/>
          </a:prstGeom>
        </p:spPr>
        <p:txBody>
          <a:bodyPr/>
          <a:lstStyle>
            <a:lvl1pPr defTabSz="379729">
              <a:spcBef>
                <a:spcPts val="1400"/>
              </a:spcBef>
              <a:defRPr sz="9750">
                <a:solidFill>
                  <a:srgbClr val="FFFFFF"/>
                </a:solidFill>
              </a:defRPr>
            </a:lvl1pPr>
          </a:lstStyle>
          <a:p>
            <a:pPr/>
            <a:r>
              <a:t>References</a:t>
            </a:r>
          </a:p>
        </p:txBody>
      </p:sp>
      <p:pic>
        <p:nvPicPr>
          <p:cNvPr id="179" name="Screen Shot 2016-04-22 at 4.51.13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993017" y="552450"/>
            <a:ext cx="3235515" cy="4105487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Shape 180"/>
          <p:cNvSpPr/>
          <p:nvPr/>
        </p:nvSpPr>
        <p:spPr>
          <a:xfrm>
            <a:off x="997906" y="2729755"/>
            <a:ext cx="6576689" cy="232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28637" indent="-528637">
              <a:buSzPct val="75000"/>
              <a:buFont typeface="Zapf Dingbats"/>
              <a:buChar char="➤"/>
              <a:defRPr spc="36" sz="3600">
                <a:solidFill>
                  <a:srgbClr val="FFFFFF"/>
                </a:solidFill>
              </a:defRPr>
            </a:pPr>
            <a:r>
              <a:t>Page  199 - 218 Chap 9 of book</a:t>
            </a:r>
          </a:p>
          <a:p>
            <a:pPr marL="528637" indent="-528637">
              <a:buSzPct val="75000"/>
              <a:buFont typeface="Zapf Dingbats"/>
              <a:buChar char="➤"/>
              <a:defRPr spc="36" sz="3600">
                <a:solidFill>
                  <a:srgbClr val="FFFFFF"/>
                </a:solidFill>
              </a:defRPr>
            </a:pPr>
            <a:r>
              <a:t>Python</a:t>
            </a:r>
          </a:p>
          <a:p>
            <a:pPr lvl="2">
              <a:defRPr spc="36" sz="3600">
                <a:solidFill>
                  <a:srgbClr val="FFFFFF"/>
                </a:solidFill>
              </a:defRPr>
            </a:pPr>
            <a:r>
              <a:t>mfcc,glob,scipy, sklearn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0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